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FAE03-91CD-4051-A370-30C2E2DE2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657F27-375E-431D-833F-D34ED842FA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E0D954-1C5F-4971-B49D-71BC40CE0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66A189-E794-46FE-9152-54C10AFF1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B5ABF0-6351-4147-BFCC-B8260C9E7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610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BC64A-BBED-4300-A925-B4764B144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20A9C3-09F2-4DC8-95E8-0DD00A2CF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1650FE-7DDC-4D72-81EF-6FAD3F5FB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E5F454-D725-49FA-85DB-8E869609D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7DF881-C707-4308-BF19-3AB2DF00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80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5678E87-479A-4772-B54C-01B785AB78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2350E1-FAE2-44F7-A6A0-53142411C4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D848E7-5901-4774-A641-48ECDC8F0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E22717-5C4C-4FF1-AFB3-DAC26114A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F6B6-E61F-443B-B7CE-27A905C8C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784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7A9B6-9F58-4113-9758-9A9B560D2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481741-0862-41DF-98BF-E10ECC949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C50DD6-DDB8-4E44-920F-32BD50D59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6BCBB7-DD89-48F0-9F99-1E71A5F4F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71733D-7B2C-4612-A2AD-E61D78465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203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F15AD8-010C-455D-84AB-21C25BA09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0ECBF4-3C71-4D12-A209-37931B10E1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64130C-FEA6-4770-9BFA-2CAB0F3CD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61F2DC-B1B9-4B05-9DF0-B0E7B7E43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AFC42A-0FD8-4438-9011-5BBD187DF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736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9BEDB-552E-4FAB-ACEE-6F475DC88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3D306D-0977-44B2-9053-9F1A2BBAA5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49B705-4A02-4342-AF6C-20F943D88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ACA2C2-FA33-45B4-9D72-0B2000C13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5CB758-69EE-443C-9DCD-1B168DF22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29EF7A-405E-4504-9ACF-CCD78CED9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6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2D111D-1E08-42D9-B759-FAC2529F1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7960F2-0D53-4547-AF88-585B03C8A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9C2688-9A3A-4B28-9343-4987DD3BB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DE2751E-8BAF-4725-B91F-75B6F84729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7482D93-8590-4710-A85D-44B31519F5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FAA9340-E8B3-4B62-928F-F9545C06F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F6667C7-9FA5-4B6E-B815-8C7DE2F07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7E063F-7C52-4527-857F-9043A367B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365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4C1BD1-8C22-4090-BF22-087EEEF45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D46059-B9E4-40AD-9B18-13CD94585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23B6825-F07A-4A61-8B74-3497F9FDB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CE8A0A-CC05-49B7-A312-065E8C92C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482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D4CD99-6F8F-455B-B754-1DD82E8E0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2827BD3-CA12-4A8E-BF95-5CDBC03CC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7AFC9B-24C2-4F52-87EC-B81127AC6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573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C3267-6FD3-4EF1-B0A0-AEF871A31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D5E891-64CB-42CA-A1BC-575E8D6BD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3FF97C-01C6-4366-9227-5FAEFA097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3E1913-A645-42CF-95DA-AD3173240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56DCA-7663-4D94-AB76-7EA86078C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BA15FA-C25D-4C7C-B4F0-38F4B4F76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392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4356DC-F187-482C-947A-C0CD9FEC2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63F217-FD6D-45FA-A74E-78F790F504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07E1BD-B5E8-4C49-835C-811A4028A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BF2EB1-3891-4457-AEE9-8C7F7A46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6336FC-F556-4A77-A5DE-0123C1E9B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839BE5-B954-4608-AA3F-975A6DDD5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102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3472EA3-9A0F-400C-BD78-E5A729527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3239AF-63E7-4BD9-8F59-1829383AA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EF897-2B19-4F36-9562-E56C33B62A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2FBC6-50B7-45D5-9120-5BA4DA267008}" type="datetimeFigureOut">
              <a:rPr lang="ko-KR" altLang="en-US" smtClean="0"/>
              <a:t>2020-04-11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69A95E-A23C-4972-8688-A81ECE648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B382E3-FB97-4126-BAC5-E326F7A386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68820-70E5-4A16-B270-D79C687569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652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BF49C7F-6233-49E8-BAB4-3E0EAD957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017" y="306093"/>
            <a:ext cx="3670856" cy="199022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0E8E654-BD98-4781-8E6B-879959952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9952" y="295986"/>
            <a:ext cx="3653098" cy="200033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583C3D4-A77C-48E6-B682-FC8C9537A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057" y="295986"/>
            <a:ext cx="4044147" cy="2000331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0277AC29-5FFD-4989-B455-DD23412C6FAC}"/>
              </a:ext>
            </a:extLst>
          </p:cNvPr>
          <p:cNvSpPr/>
          <p:nvPr/>
        </p:nvSpPr>
        <p:spPr>
          <a:xfrm>
            <a:off x="7900875" y="2015232"/>
            <a:ext cx="138294" cy="12428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5FCF0D82-65F6-40F9-AC75-9E7DE5B0B11D}"/>
              </a:ext>
            </a:extLst>
          </p:cNvPr>
          <p:cNvSpPr/>
          <p:nvPr/>
        </p:nvSpPr>
        <p:spPr>
          <a:xfrm>
            <a:off x="8213071" y="2016711"/>
            <a:ext cx="138294" cy="124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0D12D15-F2C4-4C2C-A147-426C7F5E02AC}"/>
              </a:ext>
            </a:extLst>
          </p:cNvPr>
          <p:cNvSpPr/>
          <p:nvPr/>
        </p:nvSpPr>
        <p:spPr>
          <a:xfrm>
            <a:off x="8498639" y="2018189"/>
            <a:ext cx="138294" cy="124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0D07FC8-958C-4816-A9F5-498AB81DE396}"/>
              </a:ext>
            </a:extLst>
          </p:cNvPr>
          <p:cNvSpPr/>
          <p:nvPr/>
        </p:nvSpPr>
        <p:spPr>
          <a:xfrm>
            <a:off x="7601990" y="2018187"/>
            <a:ext cx="138294" cy="124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2C63FF9-8A2A-4B81-85E7-3D3302FBEAC0}"/>
              </a:ext>
            </a:extLst>
          </p:cNvPr>
          <p:cNvSpPr/>
          <p:nvPr/>
        </p:nvSpPr>
        <p:spPr>
          <a:xfrm>
            <a:off x="6965800" y="2575398"/>
            <a:ext cx="4437250" cy="105856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AS </a:t>
            </a:r>
            <a:r>
              <a:rPr lang="ko-KR" altLang="en-US" dirty="0"/>
              <a:t>접수</a:t>
            </a:r>
            <a:r>
              <a:rPr lang="en-US" altLang="ko-KR" dirty="0"/>
              <a:t>(As </a:t>
            </a:r>
            <a:r>
              <a:rPr lang="en-US" altLang="ko-KR" dirty="0" err="1"/>
              <a:t>servise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ECCEA232-7AF1-4F83-B9CA-B241D00221C0}"/>
              </a:ext>
            </a:extLst>
          </p:cNvPr>
          <p:cNvSpPr/>
          <p:nvPr/>
        </p:nvSpPr>
        <p:spPr>
          <a:xfrm>
            <a:off x="2143017" y="4056169"/>
            <a:ext cx="4437250" cy="105856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공지사항</a:t>
            </a:r>
            <a:r>
              <a:rPr lang="en-US" altLang="ko-KR" dirty="0"/>
              <a:t>(notice)</a:t>
            </a:r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B3563A4-D892-46CB-8E29-FE3CD9E1F2AB}"/>
              </a:ext>
            </a:extLst>
          </p:cNvPr>
          <p:cNvSpPr/>
          <p:nvPr/>
        </p:nvSpPr>
        <p:spPr>
          <a:xfrm>
            <a:off x="2160775" y="5513170"/>
            <a:ext cx="4437250" cy="105856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Tweeks</a:t>
            </a:r>
            <a:r>
              <a:rPr lang="en-US" altLang="ko-KR" dirty="0"/>
              <a:t> </a:t>
            </a:r>
            <a:r>
              <a:rPr lang="ko-KR" altLang="en-US" dirty="0"/>
              <a:t>소개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75391008-F007-4BCF-A592-DF9BAD9D456D}"/>
              </a:ext>
            </a:extLst>
          </p:cNvPr>
          <p:cNvSpPr/>
          <p:nvPr/>
        </p:nvSpPr>
        <p:spPr>
          <a:xfrm>
            <a:off x="2143017" y="2575399"/>
            <a:ext cx="4437250" cy="105856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매장정보 </a:t>
            </a:r>
            <a:r>
              <a:rPr lang="en-US" altLang="ko-KR" dirty="0"/>
              <a:t>(shop</a:t>
            </a:r>
            <a:r>
              <a:rPr lang="ko-KR" altLang="en-US" dirty="0"/>
              <a:t> </a:t>
            </a:r>
            <a:r>
              <a:rPr lang="en-US" altLang="ko-KR" dirty="0"/>
              <a:t>info)</a:t>
            </a:r>
            <a:endParaRPr lang="ko-KR" altLang="en-US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DC0BA22-97C3-4839-9AF6-40D4060C7624}"/>
              </a:ext>
            </a:extLst>
          </p:cNvPr>
          <p:cNvSpPr/>
          <p:nvPr/>
        </p:nvSpPr>
        <p:spPr>
          <a:xfrm>
            <a:off x="6965800" y="4056169"/>
            <a:ext cx="4437250" cy="105856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자주받는</a:t>
            </a:r>
            <a:r>
              <a:rPr lang="ko-KR" altLang="en-US" dirty="0"/>
              <a:t> 질문</a:t>
            </a:r>
            <a:r>
              <a:rPr lang="en-US" altLang="ko-KR" dirty="0"/>
              <a:t>(FAQ)</a:t>
            </a:r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34AD632-7767-40E4-8B7E-F31F17CF348F}"/>
              </a:ext>
            </a:extLst>
          </p:cNvPr>
          <p:cNvSpPr/>
          <p:nvPr/>
        </p:nvSpPr>
        <p:spPr>
          <a:xfrm>
            <a:off x="6965800" y="5493338"/>
            <a:ext cx="4437250" cy="1058568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고객센터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8CEF30-441A-439D-B59C-CBCB4356581B}"/>
              </a:ext>
            </a:extLst>
          </p:cNvPr>
          <p:cNvSpPr txBox="1"/>
          <p:nvPr/>
        </p:nvSpPr>
        <p:spPr>
          <a:xfrm>
            <a:off x="295835" y="367547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Main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CD662F-E07C-4FDD-A6B8-97C2187326F7}"/>
              </a:ext>
            </a:extLst>
          </p:cNvPr>
          <p:cNvCxnSpPr/>
          <p:nvPr/>
        </p:nvCxnSpPr>
        <p:spPr>
          <a:xfrm>
            <a:off x="326175" y="806817"/>
            <a:ext cx="142194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799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8CEF30-441A-439D-B59C-CBCB4356581B}"/>
              </a:ext>
            </a:extLst>
          </p:cNvPr>
          <p:cNvSpPr txBox="1"/>
          <p:nvPr/>
        </p:nvSpPr>
        <p:spPr>
          <a:xfrm>
            <a:off x="295835" y="367547"/>
            <a:ext cx="2996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1. </a:t>
            </a:r>
            <a:r>
              <a:rPr lang="ko-KR" altLang="en-US" b="1" dirty="0">
                <a:solidFill>
                  <a:schemeClr val="accent1"/>
                </a:solidFill>
              </a:rPr>
              <a:t>팝업관리 화면 </a:t>
            </a:r>
            <a:r>
              <a:rPr lang="en-US" altLang="ko-KR" b="1" dirty="0">
                <a:solidFill>
                  <a:schemeClr val="accent1"/>
                </a:solidFill>
              </a:rPr>
              <a:t>- Admin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CD662F-E07C-4FDD-A6B8-97C2187326F7}"/>
              </a:ext>
            </a:extLst>
          </p:cNvPr>
          <p:cNvCxnSpPr>
            <a:cxnSpLocks/>
          </p:cNvCxnSpPr>
          <p:nvPr/>
        </p:nvCxnSpPr>
        <p:spPr>
          <a:xfrm>
            <a:off x="326175" y="806817"/>
            <a:ext cx="1135483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9887AA80-126E-426A-921D-C68453F0E4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5014454"/>
              </p:ext>
            </p:extLst>
          </p:nvPr>
        </p:nvGraphicFramePr>
        <p:xfrm>
          <a:off x="884238" y="1413211"/>
          <a:ext cx="5319336" cy="340284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6532">
                  <a:extLst>
                    <a:ext uri="{9D8B030D-6E8A-4147-A177-3AD203B41FA5}">
                      <a16:colId xmlns:a16="http://schemas.microsoft.com/office/drawing/2014/main" val="3521733341"/>
                    </a:ext>
                  </a:extLst>
                </a:gridCol>
                <a:gridCol w="1963136">
                  <a:extLst>
                    <a:ext uri="{9D8B030D-6E8A-4147-A177-3AD203B41FA5}">
                      <a16:colId xmlns:a16="http://schemas.microsoft.com/office/drawing/2014/main" val="1183407638"/>
                    </a:ext>
                  </a:extLst>
                </a:gridCol>
                <a:gridCol w="1476329">
                  <a:extLst>
                    <a:ext uri="{9D8B030D-6E8A-4147-A177-3AD203B41FA5}">
                      <a16:colId xmlns:a16="http://schemas.microsoft.com/office/drawing/2014/main" val="1561967397"/>
                    </a:ext>
                  </a:extLst>
                </a:gridCol>
                <a:gridCol w="1183339">
                  <a:extLst>
                    <a:ext uri="{9D8B030D-6E8A-4147-A177-3AD203B41FA5}">
                      <a16:colId xmlns:a16="http://schemas.microsoft.com/office/drawing/2014/main" val="2109622224"/>
                    </a:ext>
                  </a:extLst>
                </a:gridCol>
              </a:tblGrid>
              <a:tr h="4693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게시기간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팝업여부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176086"/>
                  </a:ext>
                </a:extLst>
              </a:tr>
              <a:tr h="551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봄맞이 세일</a:t>
                      </a:r>
                      <a:r>
                        <a:rPr lang="en-US" altLang="ko-KR" dirty="0"/>
                        <a:t>..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2020.0505</a:t>
                      </a:r>
                    </a:p>
                    <a:p>
                      <a:pPr algn="ctr" latinLnBrk="1"/>
                      <a:r>
                        <a:rPr lang="en-US" altLang="ko-KR" dirty="0"/>
                        <a:t>~2020.06.01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Y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8769364"/>
                  </a:ext>
                </a:extLst>
              </a:tr>
              <a:tr h="551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픽업</a:t>
                      </a:r>
                      <a:r>
                        <a:rPr lang="en-US" altLang="ko-KR" dirty="0"/>
                        <a:t>day </a:t>
                      </a:r>
                      <a:r>
                        <a:rPr lang="ko-KR" altLang="en-US" dirty="0"/>
                        <a:t>변경</a:t>
                      </a:r>
                      <a:r>
                        <a:rPr lang="en-US" altLang="ko-KR" dirty="0"/>
                        <a:t>..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2020.04.01</a:t>
                      </a:r>
                    </a:p>
                    <a:p>
                      <a:pPr algn="ctr" latinLnBrk="1"/>
                      <a:r>
                        <a:rPr lang="en-US" altLang="ko-KR" dirty="0"/>
                        <a:t>~2020.04.17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917692"/>
                  </a:ext>
                </a:extLst>
              </a:tr>
              <a:tr h="551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코로나 관련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19993"/>
                  </a:ext>
                </a:extLst>
              </a:tr>
              <a:tr h="551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4538660"/>
                  </a:ext>
                </a:extLst>
              </a:tr>
              <a:tr h="551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280101"/>
                  </a:ext>
                </a:extLst>
              </a:tr>
            </a:tbl>
          </a:graphicData>
        </a:graphic>
      </p:graphicFrame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47286887-1ACB-42E4-B92F-690FDBB42227}"/>
              </a:ext>
            </a:extLst>
          </p:cNvPr>
          <p:cNvSpPr/>
          <p:nvPr/>
        </p:nvSpPr>
        <p:spPr>
          <a:xfrm>
            <a:off x="6535271" y="997609"/>
            <a:ext cx="5477435" cy="517905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8CAB36F-0B93-4250-AE67-97C3E9D6CE64}"/>
              </a:ext>
            </a:extLst>
          </p:cNvPr>
          <p:cNvSpPr/>
          <p:nvPr/>
        </p:nvSpPr>
        <p:spPr>
          <a:xfrm>
            <a:off x="8848164" y="1092438"/>
            <a:ext cx="195430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Y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333326-0A45-4853-96C8-3C256C472CAD}"/>
              </a:ext>
            </a:extLst>
          </p:cNvPr>
          <p:cNvSpPr txBox="1"/>
          <p:nvPr/>
        </p:nvSpPr>
        <p:spPr>
          <a:xfrm>
            <a:off x="7351059" y="1095658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팝업 여부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0366FFB-F2C9-4F76-AFAF-2E8422B2087F}"/>
              </a:ext>
            </a:extLst>
          </p:cNvPr>
          <p:cNvSpPr/>
          <p:nvPr/>
        </p:nvSpPr>
        <p:spPr>
          <a:xfrm>
            <a:off x="8848164" y="1461777"/>
            <a:ext cx="195430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F6924E4-0F9A-474C-99EC-BEE267397E77}"/>
              </a:ext>
            </a:extLst>
          </p:cNvPr>
          <p:cNvSpPr/>
          <p:nvPr/>
        </p:nvSpPr>
        <p:spPr>
          <a:xfrm>
            <a:off x="8848163" y="1834167"/>
            <a:ext cx="195430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20200505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4D4206-C97B-41B6-9F5D-96FAA1B96A6C}"/>
              </a:ext>
            </a:extLst>
          </p:cNvPr>
          <p:cNvSpPr txBox="1"/>
          <p:nvPr/>
        </p:nvSpPr>
        <p:spPr>
          <a:xfrm>
            <a:off x="7351058" y="1837387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팝업 기간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822E98-27DA-4E4A-AB63-5F8357418A2F}"/>
              </a:ext>
            </a:extLst>
          </p:cNvPr>
          <p:cNvSpPr/>
          <p:nvPr/>
        </p:nvSpPr>
        <p:spPr>
          <a:xfrm>
            <a:off x="10390094" y="1840081"/>
            <a:ext cx="421341" cy="34961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5973293-3198-4F97-A59F-1A8F0A25AE67}"/>
              </a:ext>
            </a:extLst>
          </p:cNvPr>
          <p:cNvSpPr/>
          <p:nvPr/>
        </p:nvSpPr>
        <p:spPr>
          <a:xfrm>
            <a:off x="8848160" y="2210685"/>
            <a:ext cx="195430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20200601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8ECC835-AB67-433F-A8C6-51A9D5CA0992}"/>
              </a:ext>
            </a:extLst>
          </p:cNvPr>
          <p:cNvSpPr/>
          <p:nvPr/>
        </p:nvSpPr>
        <p:spPr>
          <a:xfrm>
            <a:off x="10390091" y="2216599"/>
            <a:ext cx="421341" cy="34961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9E0FB03-4811-4E09-98EA-5303014A24F2}"/>
              </a:ext>
            </a:extLst>
          </p:cNvPr>
          <p:cNvSpPr/>
          <p:nvPr/>
        </p:nvSpPr>
        <p:spPr>
          <a:xfrm>
            <a:off x="8848160" y="2578081"/>
            <a:ext cx="195430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20200505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AAE848-B1E2-40AD-B16F-1F19A6E5EEAB}"/>
              </a:ext>
            </a:extLst>
          </p:cNvPr>
          <p:cNvSpPr txBox="1"/>
          <p:nvPr/>
        </p:nvSpPr>
        <p:spPr>
          <a:xfrm>
            <a:off x="7351055" y="2581301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팝업 이미지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B93C166-DF64-4DC2-98C8-33BE8E8514BC}"/>
              </a:ext>
            </a:extLst>
          </p:cNvPr>
          <p:cNvSpPr/>
          <p:nvPr/>
        </p:nvSpPr>
        <p:spPr>
          <a:xfrm>
            <a:off x="10825809" y="2591161"/>
            <a:ext cx="1124144" cy="34961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찾아보기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4398292-85D5-4E75-A924-0745A6F7BD6C}"/>
              </a:ext>
            </a:extLst>
          </p:cNvPr>
          <p:cNvSpPr/>
          <p:nvPr/>
        </p:nvSpPr>
        <p:spPr>
          <a:xfrm>
            <a:off x="5005939" y="1002808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글쓰기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BD60E18-99C0-48D9-92E7-33E73F3D67D1}"/>
              </a:ext>
            </a:extLst>
          </p:cNvPr>
          <p:cNvSpPr/>
          <p:nvPr/>
        </p:nvSpPr>
        <p:spPr>
          <a:xfrm>
            <a:off x="8848160" y="3118484"/>
            <a:ext cx="2940428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http://bikego.com/</a:t>
            </a:r>
            <a:r>
              <a:rPr lang="en-US" altLang="ko-KR" dirty="0" err="1"/>
              <a:t>bbs</a:t>
            </a:r>
            <a:r>
              <a:rPr lang="en-US" altLang="ko-KR" dirty="0"/>
              <a:t>/...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8DD7F0-B913-43F7-8C2C-32F760B87B94}"/>
              </a:ext>
            </a:extLst>
          </p:cNvPr>
          <p:cNvSpPr txBox="1"/>
          <p:nvPr/>
        </p:nvSpPr>
        <p:spPr>
          <a:xfrm>
            <a:off x="7351055" y="3121704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링크 </a:t>
            </a:r>
            <a:r>
              <a:rPr lang="en-US" altLang="ko-KR" dirty="0"/>
              <a:t>URL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1E9BC9D-05A8-430A-9D01-DFA2D48C7335}"/>
              </a:ext>
            </a:extLst>
          </p:cNvPr>
          <p:cNvSpPr/>
          <p:nvPr/>
        </p:nvSpPr>
        <p:spPr>
          <a:xfrm>
            <a:off x="7964292" y="4241231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저장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3AD8942-6E64-4AD7-9164-7E12D6596D40}"/>
              </a:ext>
            </a:extLst>
          </p:cNvPr>
          <p:cNvSpPr/>
          <p:nvPr/>
        </p:nvSpPr>
        <p:spPr>
          <a:xfrm>
            <a:off x="9358300" y="4241231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삭제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75391008-F007-4BCF-A592-DF9BAD9D456D}"/>
              </a:ext>
            </a:extLst>
          </p:cNvPr>
          <p:cNvSpPr/>
          <p:nvPr/>
        </p:nvSpPr>
        <p:spPr>
          <a:xfrm>
            <a:off x="7055363" y="4703774"/>
            <a:ext cx="4437250" cy="1058568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팝업여부가 우선으로 팝업기간과 상관없이 메인 화면에 노출된다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0C64D38-61CA-4F02-BA77-A32386862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545" y="5102963"/>
            <a:ext cx="4372816" cy="948220"/>
          </a:xfrm>
          <a:prstGeom prst="rect">
            <a:avLst/>
          </a:prstGeom>
        </p:spPr>
      </p:pic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6630DB2E-C48E-470F-B465-20EB3634D609}"/>
              </a:ext>
            </a:extLst>
          </p:cNvPr>
          <p:cNvSpPr/>
          <p:nvPr/>
        </p:nvSpPr>
        <p:spPr>
          <a:xfrm>
            <a:off x="3388659" y="3693459"/>
            <a:ext cx="358588" cy="1308847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05E189-7EB2-451E-B626-D56883ECA89F}"/>
              </a:ext>
            </a:extLst>
          </p:cNvPr>
          <p:cNvSpPr txBox="1"/>
          <p:nvPr/>
        </p:nvSpPr>
        <p:spPr>
          <a:xfrm>
            <a:off x="6810508" y="3502660"/>
            <a:ext cx="4978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링크 </a:t>
            </a:r>
            <a:r>
              <a:rPr lang="ko-KR" altLang="en-US" dirty="0" err="1"/>
              <a:t>입력시</a:t>
            </a:r>
            <a:r>
              <a:rPr lang="ko-KR" altLang="en-US" dirty="0"/>
              <a:t> 화면 전환으로 이동한다</a:t>
            </a:r>
            <a:r>
              <a:rPr lang="en-US" altLang="ko-KR" dirty="0"/>
              <a:t>. </a:t>
            </a:r>
            <a:r>
              <a:rPr lang="ko-KR" altLang="en-US" dirty="0" err="1"/>
              <a:t>새창열기</a:t>
            </a:r>
            <a:r>
              <a:rPr lang="ko-KR" altLang="en-US" dirty="0"/>
              <a:t> 기능 필요시 기능 </a:t>
            </a:r>
            <a:r>
              <a:rPr lang="ko-KR" altLang="en-US" dirty="0" err="1"/>
              <a:t>추가되어야함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5695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8CEF30-441A-439D-B59C-CBCB4356581B}"/>
              </a:ext>
            </a:extLst>
          </p:cNvPr>
          <p:cNvSpPr txBox="1"/>
          <p:nvPr/>
        </p:nvSpPr>
        <p:spPr>
          <a:xfrm>
            <a:off x="295834" y="367547"/>
            <a:ext cx="4580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2. </a:t>
            </a:r>
            <a:r>
              <a:rPr lang="ko-KR" altLang="en-US" b="1" dirty="0">
                <a:solidFill>
                  <a:schemeClr val="accent1"/>
                </a:solidFill>
              </a:rPr>
              <a:t>매장정보 </a:t>
            </a:r>
            <a:r>
              <a:rPr lang="en-US" altLang="ko-KR" b="1" dirty="0">
                <a:solidFill>
                  <a:schemeClr val="accent1"/>
                </a:solidFill>
              </a:rPr>
              <a:t>(shop</a:t>
            </a:r>
            <a:r>
              <a:rPr lang="ko-KR" altLang="en-US" b="1" dirty="0">
                <a:solidFill>
                  <a:schemeClr val="accent1"/>
                </a:solidFill>
              </a:rPr>
              <a:t> </a:t>
            </a:r>
            <a:r>
              <a:rPr lang="en-US" altLang="ko-KR" b="1" dirty="0">
                <a:solidFill>
                  <a:schemeClr val="accent1"/>
                </a:solidFill>
              </a:rPr>
              <a:t>information) - User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CD662F-E07C-4FDD-A6B8-97C2187326F7}"/>
              </a:ext>
            </a:extLst>
          </p:cNvPr>
          <p:cNvCxnSpPr>
            <a:cxnSpLocks/>
          </p:cNvCxnSpPr>
          <p:nvPr/>
        </p:nvCxnSpPr>
        <p:spPr>
          <a:xfrm>
            <a:off x="326175" y="806817"/>
            <a:ext cx="1135483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4398292-85D5-4E75-A924-0745A6F7BD6C}"/>
              </a:ext>
            </a:extLst>
          </p:cNvPr>
          <p:cNvSpPr/>
          <p:nvPr/>
        </p:nvSpPr>
        <p:spPr>
          <a:xfrm>
            <a:off x="9567157" y="4369892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Search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E315E56-73E1-49F7-ACAE-85C8906D7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253" y="1024204"/>
            <a:ext cx="7192404" cy="3090596"/>
          </a:xfrm>
          <a:prstGeom prst="rect">
            <a:avLst/>
          </a:prstGeom>
        </p:spPr>
      </p:pic>
      <p:graphicFrame>
        <p:nvGraphicFramePr>
          <p:cNvPr id="33" name="표 3">
            <a:extLst>
              <a:ext uri="{FF2B5EF4-FFF2-40B4-BE49-F238E27FC236}">
                <a16:creationId xmlns:a16="http://schemas.microsoft.com/office/drawing/2014/main" id="{28A3D873-29F3-4C0A-9F8A-493B3FA365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068711"/>
              </p:ext>
            </p:extLst>
          </p:nvPr>
        </p:nvGraphicFramePr>
        <p:xfrm>
          <a:off x="3816253" y="4901957"/>
          <a:ext cx="7192404" cy="180436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72922">
                  <a:extLst>
                    <a:ext uri="{9D8B030D-6E8A-4147-A177-3AD203B41FA5}">
                      <a16:colId xmlns:a16="http://schemas.microsoft.com/office/drawing/2014/main" val="3521733341"/>
                    </a:ext>
                  </a:extLst>
                </a:gridCol>
                <a:gridCol w="2644588">
                  <a:extLst>
                    <a:ext uri="{9D8B030D-6E8A-4147-A177-3AD203B41FA5}">
                      <a16:colId xmlns:a16="http://schemas.microsoft.com/office/drawing/2014/main" val="1183407638"/>
                    </a:ext>
                  </a:extLst>
                </a:gridCol>
                <a:gridCol w="1474872">
                  <a:extLst>
                    <a:ext uri="{9D8B030D-6E8A-4147-A177-3AD203B41FA5}">
                      <a16:colId xmlns:a16="http://schemas.microsoft.com/office/drawing/2014/main" val="1561967397"/>
                    </a:ext>
                  </a:extLst>
                </a:gridCol>
                <a:gridCol w="1600022">
                  <a:extLst>
                    <a:ext uri="{9D8B030D-6E8A-4147-A177-3AD203B41FA5}">
                      <a16:colId xmlns:a16="http://schemas.microsoft.com/office/drawing/2014/main" val="2109622224"/>
                    </a:ext>
                  </a:extLst>
                </a:gridCol>
              </a:tblGrid>
              <a:tr h="3681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매장명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위치보기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176086"/>
                  </a:ext>
                </a:extLst>
              </a:tr>
              <a:tr h="5020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Tweeks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서울 용산구 보광동 길 </a:t>
                      </a:r>
                      <a:r>
                        <a:rPr lang="en-US" altLang="ko-KR" sz="1200" dirty="0"/>
                        <a:t>13-33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02-2212-4457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8769364"/>
                  </a:ext>
                </a:extLst>
              </a:tr>
              <a:tr h="5020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보광 자전거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서울 용산구 이태원 </a:t>
                      </a:r>
                      <a:r>
                        <a:rPr lang="ko-KR" altLang="en-US" sz="1200" dirty="0" err="1"/>
                        <a:t>헤밀턴</a:t>
                      </a:r>
                      <a:r>
                        <a:rPr lang="ko-KR" altLang="en-US" sz="1200" dirty="0"/>
                        <a:t> 빌딩</a:t>
                      </a:r>
                      <a:r>
                        <a:rPr lang="en-US" altLang="ko-KR" sz="1200" dirty="0"/>
                        <a:t>..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010-1124-7895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2917692"/>
                  </a:ext>
                </a:extLst>
              </a:tr>
              <a:tr h="4322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bikego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서울 용산구 </a:t>
                      </a:r>
                      <a:r>
                        <a:rPr lang="ko-KR" altLang="en-US" sz="1200" dirty="0" err="1"/>
                        <a:t>경리단로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25-77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031)1577-2344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4819993"/>
                  </a:ext>
                </a:extLst>
              </a:tr>
            </a:tbl>
          </a:graphicData>
        </a:graphic>
      </p:graphicFrame>
      <p:sp>
        <p:nvSpPr>
          <p:cNvPr id="8" name="순서도: 논리합 7">
            <a:extLst>
              <a:ext uri="{FF2B5EF4-FFF2-40B4-BE49-F238E27FC236}">
                <a16:creationId xmlns:a16="http://schemas.microsoft.com/office/drawing/2014/main" id="{FE2BB4F0-737E-4100-BF00-830AAFC36FF7}"/>
              </a:ext>
            </a:extLst>
          </p:cNvPr>
          <p:cNvSpPr/>
          <p:nvPr/>
        </p:nvSpPr>
        <p:spPr>
          <a:xfrm>
            <a:off x="10022540" y="5394917"/>
            <a:ext cx="286870" cy="279742"/>
          </a:xfrm>
          <a:prstGeom prst="flowChar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순서도: 논리합 33">
            <a:extLst>
              <a:ext uri="{FF2B5EF4-FFF2-40B4-BE49-F238E27FC236}">
                <a16:creationId xmlns:a16="http://schemas.microsoft.com/office/drawing/2014/main" id="{BEBEEF0B-CF1C-4132-9425-F848A8C605E8}"/>
              </a:ext>
            </a:extLst>
          </p:cNvPr>
          <p:cNvSpPr/>
          <p:nvPr/>
        </p:nvSpPr>
        <p:spPr>
          <a:xfrm>
            <a:off x="10022540" y="5864498"/>
            <a:ext cx="286870" cy="279742"/>
          </a:xfrm>
          <a:prstGeom prst="flowChar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순서도: 논리합 34">
            <a:extLst>
              <a:ext uri="{FF2B5EF4-FFF2-40B4-BE49-F238E27FC236}">
                <a16:creationId xmlns:a16="http://schemas.microsoft.com/office/drawing/2014/main" id="{F0477B62-C4D9-4577-8B24-7C275C1B923B}"/>
              </a:ext>
            </a:extLst>
          </p:cNvPr>
          <p:cNvSpPr/>
          <p:nvPr/>
        </p:nvSpPr>
        <p:spPr>
          <a:xfrm>
            <a:off x="10022540" y="6334079"/>
            <a:ext cx="286870" cy="279742"/>
          </a:xfrm>
          <a:prstGeom prst="flowChar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463472A-157F-42A0-935C-1B3E246E0DE2}"/>
              </a:ext>
            </a:extLst>
          </p:cNvPr>
          <p:cNvSpPr/>
          <p:nvPr/>
        </p:nvSpPr>
        <p:spPr>
          <a:xfrm>
            <a:off x="6302185" y="4369892"/>
            <a:ext cx="3146613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Tweeks</a:t>
            </a:r>
            <a:r>
              <a:rPr lang="en-US" altLang="ko-KR" dirty="0"/>
              <a:t> ..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03328F-7E5C-46E0-B716-C036DA0B7F11}"/>
              </a:ext>
            </a:extLst>
          </p:cNvPr>
          <p:cNvSpPr txBox="1"/>
          <p:nvPr/>
        </p:nvSpPr>
        <p:spPr>
          <a:xfrm>
            <a:off x="5151067" y="4369892"/>
            <a:ext cx="121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Keyword</a:t>
            </a:r>
            <a:endParaRPr lang="ko-KR" altLang="en-US" dirty="0"/>
          </a:p>
        </p:txBody>
      </p:sp>
      <p:sp>
        <p:nvSpPr>
          <p:cNvPr id="37" name="순서도: 논리합 36">
            <a:extLst>
              <a:ext uri="{FF2B5EF4-FFF2-40B4-BE49-F238E27FC236}">
                <a16:creationId xmlns:a16="http://schemas.microsoft.com/office/drawing/2014/main" id="{59A03FC2-AA93-4480-944E-99CEBB27CC5B}"/>
              </a:ext>
            </a:extLst>
          </p:cNvPr>
          <p:cNvSpPr/>
          <p:nvPr/>
        </p:nvSpPr>
        <p:spPr>
          <a:xfrm>
            <a:off x="6302185" y="1061910"/>
            <a:ext cx="460838" cy="453125"/>
          </a:xfrm>
          <a:prstGeom prst="flowChar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CD1ACB0-474F-41B1-8D95-AA8179D958CD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6763023" y="1819835"/>
            <a:ext cx="3301528" cy="36160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631E7497-3B2A-4798-A883-AAD0FAD530A0}"/>
              </a:ext>
            </a:extLst>
          </p:cNvPr>
          <p:cNvSpPr/>
          <p:nvPr/>
        </p:nvSpPr>
        <p:spPr>
          <a:xfrm>
            <a:off x="789347" y="1061910"/>
            <a:ext cx="2303477" cy="508457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매장정보 </a:t>
            </a:r>
            <a:r>
              <a:rPr lang="en-US" altLang="ko-KR" dirty="0"/>
              <a:t>(shop</a:t>
            </a:r>
            <a:r>
              <a:rPr lang="ko-KR" altLang="en-US" dirty="0"/>
              <a:t> </a:t>
            </a:r>
            <a:r>
              <a:rPr lang="en-US" altLang="ko-KR" dirty="0"/>
              <a:t>info)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8883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8CEF30-441A-439D-B59C-CBCB4356581B}"/>
              </a:ext>
            </a:extLst>
          </p:cNvPr>
          <p:cNvSpPr txBox="1"/>
          <p:nvPr/>
        </p:nvSpPr>
        <p:spPr>
          <a:xfrm>
            <a:off x="295835" y="367547"/>
            <a:ext cx="6884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3. </a:t>
            </a:r>
            <a:r>
              <a:rPr lang="ko-KR" altLang="en-US" b="1" dirty="0">
                <a:solidFill>
                  <a:schemeClr val="accent1"/>
                </a:solidFill>
              </a:rPr>
              <a:t>매장정보 </a:t>
            </a:r>
            <a:r>
              <a:rPr lang="en-US" altLang="ko-KR" b="1" dirty="0">
                <a:solidFill>
                  <a:schemeClr val="accent1"/>
                </a:solidFill>
              </a:rPr>
              <a:t>(shop</a:t>
            </a:r>
            <a:r>
              <a:rPr lang="ko-KR" altLang="en-US" b="1" dirty="0">
                <a:solidFill>
                  <a:schemeClr val="accent1"/>
                </a:solidFill>
              </a:rPr>
              <a:t> </a:t>
            </a:r>
            <a:r>
              <a:rPr lang="en-US" altLang="ko-KR" b="1" dirty="0">
                <a:solidFill>
                  <a:schemeClr val="accent1"/>
                </a:solidFill>
              </a:rPr>
              <a:t>information) </a:t>
            </a:r>
            <a:r>
              <a:rPr lang="ko-KR" altLang="en-US" b="1" dirty="0">
                <a:solidFill>
                  <a:schemeClr val="accent1"/>
                </a:solidFill>
              </a:rPr>
              <a:t>입력 </a:t>
            </a:r>
            <a:r>
              <a:rPr lang="en-US" altLang="ko-KR" b="1" dirty="0">
                <a:solidFill>
                  <a:schemeClr val="accent1"/>
                </a:solidFill>
              </a:rPr>
              <a:t>- Admin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CD662F-E07C-4FDD-A6B8-97C2187326F7}"/>
              </a:ext>
            </a:extLst>
          </p:cNvPr>
          <p:cNvCxnSpPr>
            <a:cxnSpLocks/>
          </p:cNvCxnSpPr>
          <p:nvPr/>
        </p:nvCxnSpPr>
        <p:spPr>
          <a:xfrm>
            <a:off x="326175" y="806817"/>
            <a:ext cx="1135483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47286887-1ACB-42E4-B92F-690FDBB42227}"/>
              </a:ext>
            </a:extLst>
          </p:cNvPr>
          <p:cNvSpPr/>
          <p:nvPr/>
        </p:nvSpPr>
        <p:spPr>
          <a:xfrm>
            <a:off x="6535271" y="997609"/>
            <a:ext cx="5477435" cy="517905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8CAB36F-0B93-4250-AE67-97C3E9D6CE64}"/>
              </a:ext>
            </a:extLst>
          </p:cNvPr>
          <p:cNvSpPr/>
          <p:nvPr/>
        </p:nvSpPr>
        <p:spPr>
          <a:xfrm>
            <a:off x="8597152" y="1280697"/>
            <a:ext cx="195430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Tweeks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333326-0A45-4853-96C8-3C256C472CAD}"/>
              </a:ext>
            </a:extLst>
          </p:cNvPr>
          <p:cNvSpPr txBox="1"/>
          <p:nvPr/>
        </p:nvSpPr>
        <p:spPr>
          <a:xfrm>
            <a:off x="7100047" y="1283917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매장명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F6924E4-0F9A-474C-99EC-BEE267397E77}"/>
              </a:ext>
            </a:extLst>
          </p:cNvPr>
          <p:cNvSpPr/>
          <p:nvPr/>
        </p:nvSpPr>
        <p:spPr>
          <a:xfrm>
            <a:off x="8597151" y="1726589"/>
            <a:ext cx="195430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서울시 용산구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4D4206-C97B-41B6-9F5D-96FAA1B96A6C}"/>
              </a:ext>
            </a:extLst>
          </p:cNvPr>
          <p:cNvSpPr txBox="1"/>
          <p:nvPr/>
        </p:nvSpPr>
        <p:spPr>
          <a:xfrm>
            <a:off x="7100046" y="1729809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위치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822E98-27DA-4E4A-AB63-5F8357418A2F}"/>
              </a:ext>
            </a:extLst>
          </p:cNvPr>
          <p:cNvSpPr/>
          <p:nvPr/>
        </p:nvSpPr>
        <p:spPr>
          <a:xfrm>
            <a:off x="10574797" y="1726589"/>
            <a:ext cx="962778" cy="34961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주소검색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5973293-3198-4F97-A59F-1A8F0A25AE67}"/>
              </a:ext>
            </a:extLst>
          </p:cNvPr>
          <p:cNvSpPr/>
          <p:nvPr/>
        </p:nvSpPr>
        <p:spPr>
          <a:xfrm>
            <a:off x="8597147" y="2149541"/>
            <a:ext cx="2940427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보광로</a:t>
            </a:r>
            <a:r>
              <a:rPr lang="ko-KR" altLang="en-US" dirty="0"/>
              <a:t> </a:t>
            </a:r>
            <a:r>
              <a:rPr lang="en-US" altLang="ko-KR"/>
              <a:t>238-20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9E0FB03-4811-4E09-98EA-5303014A24F2}"/>
              </a:ext>
            </a:extLst>
          </p:cNvPr>
          <p:cNvSpPr/>
          <p:nvPr/>
        </p:nvSpPr>
        <p:spPr>
          <a:xfrm>
            <a:off x="8597148" y="2694620"/>
            <a:ext cx="294042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02-2212-4457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AAE848-B1E2-40AD-B16F-1F19A6E5EEAB}"/>
              </a:ext>
            </a:extLst>
          </p:cNvPr>
          <p:cNvSpPr txBox="1"/>
          <p:nvPr/>
        </p:nvSpPr>
        <p:spPr>
          <a:xfrm>
            <a:off x="7100043" y="2697840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TEL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4398292-85D5-4E75-A924-0745A6F7BD6C}"/>
              </a:ext>
            </a:extLst>
          </p:cNvPr>
          <p:cNvSpPr/>
          <p:nvPr/>
        </p:nvSpPr>
        <p:spPr>
          <a:xfrm>
            <a:off x="5005939" y="1002808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글쓰기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BD60E18-99C0-48D9-92E7-33E73F3D67D1}"/>
              </a:ext>
            </a:extLst>
          </p:cNvPr>
          <p:cNvSpPr/>
          <p:nvPr/>
        </p:nvSpPr>
        <p:spPr>
          <a:xfrm>
            <a:off x="8597148" y="3235023"/>
            <a:ext cx="2940428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Map.naver</a:t>
            </a:r>
            <a:r>
              <a:rPr lang="en-US" altLang="ko-KR" dirty="0"/>
              <a:t>/%</a:t>
            </a:r>
            <a:r>
              <a:rPr lang="ko-KR" altLang="en-US" dirty="0"/>
              <a:t>이태원</a:t>
            </a:r>
            <a:r>
              <a:rPr lang="en-US" altLang="ko-KR" dirty="0"/>
              <a:t>%1234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8DD7F0-B913-43F7-8C2C-32F760B87B94}"/>
              </a:ext>
            </a:extLst>
          </p:cNvPr>
          <p:cNvSpPr txBox="1"/>
          <p:nvPr/>
        </p:nvSpPr>
        <p:spPr>
          <a:xfrm>
            <a:off x="7100043" y="3238243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위치 </a:t>
            </a:r>
            <a:r>
              <a:rPr lang="en-US" altLang="ko-KR" dirty="0"/>
              <a:t>URL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1E9BC9D-05A8-430A-9D01-DFA2D48C7335}"/>
              </a:ext>
            </a:extLst>
          </p:cNvPr>
          <p:cNvSpPr/>
          <p:nvPr/>
        </p:nvSpPr>
        <p:spPr>
          <a:xfrm>
            <a:off x="7964292" y="5505251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저장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3AD8942-6E64-4AD7-9164-7E12D6596D40}"/>
              </a:ext>
            </a:extLst>
          </p:cNvPr>
          <p:cNvSpPr/>
          <p:nvPr/>
        </p:nvSpPr>
        <p:spPr>
          <a:xfrm>
            <a:off x="9358300" y="5505251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삭제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05E189-7EB2-451E-B626-D56883ECA89F}"/>
              </a:ext>
            </a:extLst>
          </p:cNvPr>
          <p:cNvSpPr txBox="1"/>
          <p:nvPr/>
        </p:nvSpPr>
        <p:spPr>
          <a:xfrm>
            <a:off x="6810508" y="4766680"/>
            <a:ext cx="4978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위치 </a:t>
            </a:r>
            <a:r>
              <a:rPr lang="en-US" altLang="ko-KR" dirty="0"/>
              <a:t>URL</a:t>
            </a:r>
            <a:r>
              <a:rPr lang="ko-KR" altLang="en-US" dirty="0"/>
              <a:t>은 네이버 맵 </a:t>
            </a:r>
            <a:r>
              <a:rPr lang="en-US" altLang="ko-KR" dirty="0"/>
              <a:t>or </a:t>
            </a:r>
            <a:r>
              <a:rPr lang="ko-KR" altLang="en-US" dirty="0"/>
              <a:t>구글 </a:t>
            </a:r>
            <a:r>
              <a:rPr lang="ko-KR" altLang="en-US" dirty="0" err="1"/>
              <a:t>맵을</a:t>
            </a:r>
            <a:r>
              <a:rPr lang="ko-KR" altLang="en-US" dirty="0"/>
              <a:t> </a:t>
            </a:r>
            <a:r>
              <a:rPr lang="ko-KR" altLang="en-US" dirty="0" err="1"/>
              <a:t>이용하여링크</a:t>
            </a:r>
            <a:r>
              <a:rPr lang="ko-KR" altLang="en-US" dirty="0"/>
              <a:t> </a:t>
            </a:r>
            <a:r>
              <a:rPr lang="en-US" altLang="ko-KR" dirty="0"/>
              <a:t>URL</a:t>
            </a:r>
            <a:r>
              <a:rPr lang="ko-KR" altLang="en-US" dirty="0"/>
              <a:t>을 입력한다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4FF9A0D-CBAD-4EA2-B8A7-7609FB6819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1791270"/>
              </p:ext>
            </p:extLst>
          </p:nvPr>
        </p:nvGraphicFramePr>
        <p:xfrm>
          <a:off x="326175" y="1498985"/>
          <a:ext cx="5877399" cy="212780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03624">
                  <a:extLst>
                    <a:ext uri="{9D8B030D-6E8A-4147-A177-3AD203B41FA5}">
                      <a16:colId xmlns:a16="http://schemas.microsoft.com/office/drawing/2014/main" val="1864438960"/>
                    </a:ext>
                  </a:extLst>
                </a:gridCol>
                <a:gridCol w="2459495">
                  <a:extLst>
                    <a:ext uri="{9D8B030D-6E8A-4147-A177-3AD203B41FA5}">
                      <a16:colId xmlns:a16="http://schemas.microsoft.com/office/drawing/2014/main" val="1074968206"/>
                    </a:ext>
                  </a:extLst>
                </a:gridCol>
                <a:gridCol w="1497106">
                  <a:extLst>
                    <a:ext uri="{9D8B030D-6E8A-4147-A177-3AD203B41FA5}">
                      <a16:colId xmlns:a16="http://schemas.microsoft.com/office/drawing/2014/main" val="2031925830"/>
                    </a:ext>
                  </a:extLst>
                </a:gridCol>
                <a:gridCol w="717174">
                  <a:extLst>
                    <a:ext uri="{9D8B030D-6E8A-4147-A177-3AD203B41FA5}">
                      <a16:colId xmlns:a16="http://schemas.microsoft.com/office/drawing/2014/main" val="453416269"/>
                    </a:ext>
                  </a:extLst>
                </a:gridCol>
              </a:tblGrid>
              <a:tr h="4341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매장명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위치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5330269"/>
                  </a:ext>
                </a:extLst>
              </a:tr>
              <a:tr h="5919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 err="1"/>
                        <a:t>Tweeks</a:t>
                      </a:r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서울 용산구 보광동 길 </a:t>
                      </a:r>
                      <a:r>
                        <a:rPr lang="en-US" altLang="ko-KR" sz="1200" dirty="0"/>
                        <a:t>13-33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02-2212-4457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6825039"/>
                  </a:ext>
                </a:extLst>
              </a:tr>
              <a:tr h="5919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보광 자전거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서울 용산구 이태원 </a:t>
                      </a:r>
                      <a:r>
                        <a:rPr lang="ko-KR" altLang="en-US" sz="1200" dirty="0" err="1"/>
                        <a:t>헤밀턴</a:t>
                      </a:r>
                      <a:r>
                        <a:rPr lang="ko-KR" altLang="en-US" sz="1200" dirty="0"/>
                        <a:t> 빌딩</a:t>
                      </a:r>
                      <a:r>
                        <a:rPr lang="en-US" altLang="ko-KR" sz="1200" dirty="0"/>
                        <a:t>..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010-1124-7895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8697771"/>
                  </a:ext>
                </a:extLst>
              </a:tr>
              <a:tr h="5097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 err="1"/>
                        <a:t>bikego</a:t>
                      </a:r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서울 용산구 </a:t>
                      </a:r>
                      <a:r>
                        <a:rPr lang="ko-KR" altLang="en-US" sz="1200" dirty="0" err="1"/>
                        <a:t>경리단로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25-77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031)1577-2344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7636825"/>
                  </a:ext>
                </a:extLst>
              </a:tr>
            </a:tbl>
          </a:graphicData>
        </a:graphic>
      </p:graphicFrame>
      <p:sp>
        <p:nvSpPr>
          <p:cNvPr id="33" name="순서도: 논리합 32">
            <a:extLst>
              <a:ext uri="{FF2B5EF4-FFF2-40B4-BE49-F238E27FC236}">
                <a16:creationId xmlns:a16="http://schemas.microsoft.com/office/drawing/2014/main" id="{35CEFC7D-18FF-4AE3-91AA-2FDD3B5D643B}"/>
              </a:ext>
            </a:extLst>
          </p:cNvPr>
          <p:cNvSpPr/>
          <p:nvPr/>
        </p:nvSpPr>
        <p:spPr>
          <a:xfrm>
            <a:off x="5716723" y="2105749"/>
            <a:ext cx="286870" cy="279742"/>
          </a:xfrm>
          <a:prstGeom prst="flowChar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순서도: 논리합 33">
            <a:extLst>
              <a:ext uri="{FF2B5EF4-FFF2-40B4-BE49-F238E27FC236}">
                <a16:creationId xmlns:a16="http://schemas.microsoft.com/office/drawing/2014/main" id="{05BCE33E-B0D4-4A1F-8718-A55530D9BA84}"/>
              </a:ext>
            </a:extLst>
          </p:cNvPr>
          <p:cNvSpPr/>
          <p:nvPr/>
        </p:nvSpPr>
        <p:spPr>
          <a:xfrm>
            <a:off x="5716723" y="2661031"/>
            <a:ext cx="286870" cy="279742"/>
          </a:xfrm>
          <a:prstGeom prst="flowChar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순서도: 논리합 34">
            <a:extLst>
              <a:ext uri="{FF2B5EF4-FFF2-40B4-BE49-F238E27FC236}">
                <a16:creationId xmlns:a16="http://schemas.microsoft.com/office/drawing/2014/main" id="{88B20265-005A-4FD0-B371-B622B15FC0C9}"/>
              </a:ext>
            </a:extLst>
          </p:cNvPr>
          <p:cNvSpPr/>
          <p:nvPr/>
        </p:nvSpPr>
        <p:spPr>
          <a:xfrm>
            <a:off x="5706038" y="3211294"/>
            <a:ext cx="286870" cy="279742"/>
          </a:xfrm>
          <a:prstGeom prst="flowChar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3B9703A-7438-4004-BC66-C8F30E67C0B4}"/>
              </a:ext>
            </a:extLst>
          </p:cNvPr>
          <p:cNvSpPr/>
          <p:nvPr/>
        </p:nvSpPr>
        <p:spPr>
          <a:xfrm>
            <a:off x="8597146" y="3738322"/>
            <a:ext cx="2940428" cy="9361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매장은 </a:t>
            </a:r>
            <a:r>
              <a:rPr lang="en-US" altLang="ko-KR" dirty="0"/>
              <a:t>2</a:t>
            </a:r>
            <a:r>
              <a:rPr lang="ko-KR" altLang="en-US" dirty="0" err="1"/>
              <a:t>호점</a:t>
            </a:r>
            <a:r>
              <a:rPr lang="ko-KR" altLang="en-US" dirty="0"/>
              <a:t> 까지 있으며</a:t>
            </a:r>
            <a:r>
              <a:rPr lang="en-US" altLang="ko-KR" dirty="0"/>
              <a:t>, </a:t>
            </a:r>
            <a:r>
              <a:rPr lang="ko-KR" altLang="en-US" dirty="0"/>
              <a:t>서울 본사로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3D62FA-6F04-4CF1-AABE-FF16398FE1C1}"/>
              </a:ext>
            </a:extLst>
          </p:cNvPr>
          <p:cNvSpPr txBox="1"/>
          <p:nvPr/>
        </p:nvSpPr>
        <p:spPr>
          <a:xfrm>
            <a:off x="7100041" y="3741543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비고 </a:t>
            </a:r>
            <a:r>
              <a:rPr lang="en-US" altLang="ko-KR" dirty="0"/>
              <a:t>(</a:t>
            </a:r>
            <a:r>
              <a:rPr lang="en-US" altLang="ko-KR" dirty="0" err="1"/>
              <a:t>etc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4203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8CEF30-441A-439D-B59C-CBCB4356581B}"/>
              </a:ext>
            </a:extLst>
          </p:cNvPr>
          <p:cNvSpPr txBox="1"/>
          <p:nvPr/>
        </p:nvSpPr>
        <p:spPr>
          <a:xfrm>
            <a:off x="295835" y="367547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4. AS</a:t>
            </a:r>
            <a:r>
              <a:rPr lang="ko-KR" altLang="en-US" b="1" dirty="0">
                <a:solidFill>
                  <a:schemeClr val="accent1"/>
                </a:solidFill>
              </a:rPr>
              <a:t> 접수</a:t>
            </a:r>
            <a:r>
              <a:rPr lang="en-US" altLang="ko-KR" b="1" dirty="0">
                <a:solidFill>
                  <a:schemeClr val="accent1"/>
                </a:solidFill>
              </a:rPr>
              <a:t> </a:t>
            </a:r>
            <a:r>
              <a:rPr lang="ko-KR" altLang="en-US" b="1" dirty="0">
                <a:solidFill>
                  <a:schemeClr val="accent1"/>
                </a:solidFill>
              </a:rPr>
              <a:t>입력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CD662F-E07C-4FDD-A6B8-97C2187326F7}"/>
              </a:ext>
            </a:extLst>
          </p:cNvPr>
          <p:cNvCxnSpPr>
            <a:cxnSpLocks/>
          </p:cNvCxnSpPr>
          <p:nvPr/>
        </p:nvCxnSpPr>
        <p:spPr>
          <a:xfrm>
            <a:off x="326175" y="806817"/>
            <a:ext cx="1135483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47286887-1ACB-42E4-B92F-690FDBB42227}"/>
              </a:ext>
            </a:extLst>
          </p:cNvPr>
          <p:cNvSpPr/>
          <p:nvPr/>
        </p:nvSpPr>
        <p:spPr>
          <a:xfrm>
            <a:off x="6535271" y="997609"/>
            <a:ext cx="5477435" cy="5179058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8CAB36F-0B93-4250-AE67-97C3E9D6CE64}"/>
              </a:ext>
            </a:extLst>
          </p:cNvPr>
          <p:cNvSpPr/>
          <p:nvPr/>
        </p:nvSpPr>
        <p:spPr>
          <a:xfrm>
            <a:off x="8597152" y="1280697"/>
            <a:ext cx="2940422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뒷바퀴 교체관련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333326-0A45-4853-96C8-3C256C472CAD}"/>
              </a:ext>
            </a:extLst>
          </p:cNvPr>
          <p:cNvSpPr txBox="1"/>
          <p:nvPr/>
        </p:nvSpPr>
        <p:spPr>
          <a:xfrm>
            <a:off x="7100047" y="1283917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F6924E4-0F9A-474C-99EC-BEE267397E77}"/>
              </a:ext>
            </a:extLst>
          </p:cNvPr>
          <p:cNvSpPr/>
          <p:nvPr/>
        </p:nvSpPr>
        <p:spPr>
          <a:xfrm>
            <a:off x="8597144" y="3506870"/>
            <a:ext cx="195430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4D4206-C97B-41B6-9F5D-96FAA1B96A6C}"/>
              </a:ext>
            </a:extLst>
          </p:cNvPr>
          <p:cNvSpPr txBox="1"/>
          <p:nvPr/>
        </p:nvSpPr>
        <p:spPr>
          <a:xfrm>
            <a:off x="7100039" y="3510090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사진첨부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822E98-27DA-4E4A-AB63-5F8357418A2F}"/>
              </a:ext>
            </a:extLst>
          </p:cNvPr>
          <p:cNvSpPr/>
          <p:nvPr/>
        </p:nvSpPr>
        <p:spPr>
          <a:xfrm>
            <a:off x="10574790" y="3506870"/>
            <a:ext cx="962778" cy="34961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찾아보기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9E0FB03-4811-4E09-98EA-5303014A24F2}"/>
              </a:ext>
            </a:extLst>
          </p:cNvPr>
          <p:cNvSpPr/>
          <p:nvPr/>
        </p:nvSpPr>
        <p:spPr>
          <a:xfrm>
            <a:off x="8597146" y="1844040"/>
            <a:ext cx="294042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010-1234-5678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AAE848-B1E2-40AD-B16F-1F19A6E5EEAB}"/>
              </a:ext>
            </a:extLst>
          </p:cNvPr>
          <p:cNvSpPr txBox="1"/>
          <p:nvPr/>
        </p:nvSpPr>
        <p:spPr>
          <a:xfrm>
            <a:off x="7100041" y="1847260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TEL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4398292-85D5-4E75-A924-0745A6F7BD6C}"/>
              </a:ext>
            </a:extLst>
          </p:cNvPr>
          <p:cNvSpPr/>
          <p:nvPr/>
        </p:nvSpPr>
        <p:spPr>
          <a:xfrm>
            <a:off x="5005939" y="1002808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글쓰기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BD60E18-99C0-48D9-92E7-33E73F3D67D1}"/>
              </a:ext>
            </a:extLst>
          </p:cNvPr>
          <p:cNvSpPr/>
          <p:nvPr/>
        </p:nvSpPr>
        <p:spPr>
          <a:xfrm>
            <a:off x="8597148" y="4902459"/>
            <a:ext cx="2940428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Map.naver</a:t>
            </a:r>
            <a:r>
              <a:rPr lang="en-US" altLang="ko-KR" dirty="0"/>
              <a:t>/%</a:t>
            </a:r>
            <a:r>
              <a:rPr lang="ko-KR" altLang="en-US" dirty="0"/>
              <a:t>이태원</a:t>
            </a:r>
            <a:r>
              <a:rPr lang="en-US" altLang="ko-KR" dirty="0"/>
              <a:t>%1234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8DD7F0-B913-43F7-8C2C-32F760B87B94}"/>
              </a:ext>
            </a:extLst>
          </p:cNvPr>
          <p:cNvSpPr txBox="1"/>
          <p:nvPr/>
        </p:nvSpPr>
        <p:spPr>
          <a:xfrm>
            <a:off x="7100043" y="4905679"/>
            <a:ext cx="149710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픽업위치 </a:t>
            </a:r>
            <a:r>
              <a:rPr lang="en-US" altLang="ko-KR" sz="1500" dirty="0"/>
              <a:t>URL</a:t>
            </a:r>
            <a:endParaRPr lang="ko-KR" altLang="en-US" sz="15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1E9BC9D-05A8-430A-9D01-DFA2D48C7335}"/>
              </a:ext>
            </a:extLst>
          </p:cNvPr>
          <p:cNvSpPr/>
          <p:nvPr/>
        </p:nvSpPr>
        <p:spPr>
          <a:xfrm>
            <a:off x="7964292" y="5505251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저장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3AD8942-6E64-4AD7-9164-7E12D6596D40}"/>
              </a:ext>
            </a:extLst>
          </p:cNvPr>
          <p:cNvSpPr/>
          <p:nvPr/>
        </p:nvSpPr>
        <p:spPr>
          <a:xfrm>
            <a:off x="9358300" y="5505251"/>
            <a:ext cx="1197635" cy="34961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삭제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4FF9A0D-CBAD-4EA2-B8A7-7609FB6819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4415022"/>
              </p:ext>
            </p:extLst>
          </p:nvPr>
        </p:nvGraphicFramePr>
        <p:xfrm>
          <a:off x="326175" y="1498985"/>
          <a:ext cx="5877399" cy="333297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5801">
                  <a:extLst>
                    <a:ext uri="{9D8B030D-6E8A-4147-A177-3AD203B41FA5}">
                      <a16:colId xmlns:a16="http://schemas.microsoft.com/office/drawing/2014/main" val="1864438960"/>
                    </a:ext>
                  </a:extLst>
                </a:gridCol>
                <a:gridCol w="2967318">
                  <a:extLst>
                    <a:ext uri="{9D8B030D-6E8A-4147-A177-3AD203B41FA5}">
                      <a16:colId xmlns:a16="http://schemas.microsoft.com/office/drawing/2014/main" val="10749682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31925830"/>
                    </a:ext>
                  </a:extLst>
                </a:gridCol>
                <a:gridCol w="1299880">
                  <a:extLst>
                    <a:ext uri="{9D8B030D-6E8A-4147-A177-3AD203B41FA5}">
                      <a16:colId xmlns:a16="http://schemas.microsoft.com/office/drawing/2014/main" val="453416269"/>
                    </a:ext>
                  </a:extLst>
                </a:gridCol>
              </a:tblGrid>
              <a:tr h="679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Title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user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등록일자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5330269"/>
                  </a:ext>
                </a:extLst>
              </a:tr>
              <a:tr h="9272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</a:t>
                      </a:r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강원도 한계령 오색약수 근처에서 바퀴이상으로</a:t>
                      </a:r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user84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2020.04.08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6825039"/>
                  </a:ext>
                </a:extLst>
              </a:tr>
              <a:tr h="9272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2</a:t>
                      </a:r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잠수교 근처에서 모터이상으로</a:t>
                      </a:r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userAb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2020.04.02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8697771"/>
                  </a:ext>
                </a:extLst>
              </a:tr>
              <a:tr h="7983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3</a:t>
                      </a:r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배터리가 완충이 </a:t>
                      </a:r>
                      <a:r>
                        <a:rPr lang="ko-KR" altLang="en-US" sz="1200" dirty="0" err="1"/>
                        <a:t>되질않아요</a:t>
                      </a:r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userVVVV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2020.03.29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7636825"/>
                  </a:ext>
                </a:extLst>
              </a:tr>
            </a:tbl>
          </a:graphicData>
        </a:graphic>
      </p:graphicFrame>
      <p:sp>
        <p:nvSpPr>
          <p:cNvPr id="36" name="직사각형 35">
            <a:extLst>
              <a:ext uri="{FF2B5EF4-FFF2-40B4-BE49-F238E27FC236}">
                <a16:creationId xmlns:a16="http://schemas.microsoft.com/office/drawing/2014/main" id="{F3B9703A-7438-4004-BC66-C8F30E67C0B4}"/>
              </a:ext>
            </a:extLst>
          </p:cNvPr>
          <p:cNvSpPr/>
          <p:nvPr/>
        </p:nvSpPr>
        <p:spPr>
          <a:xfrm>
            <a:off x="8597144" y="2385720"/>
            <a:ext cx="2940428" cy="9361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뒷바퀴 펑크 및 디스크 이상으로 교체 수리필요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3D62FA-6F04-4CF1-AABE-FF16398FE1C1}"/>
              </a:ext>
            </a:extLst>
          </p:cNvPr>
          <p:cNvSpPr txBox="1"/>
          <p:nvPr/>
        </p:nvSpPr>
        <p:spPr>
          <a:xfrm>
            <a:off x="7100039" y="2388941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내용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4932C7-D450-4D84-8995-6DC886CA2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7087" y="3902155"/>
            <a:ext cx="1865439" cy="97435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578B90A-5EA0-4682-AC5F-D03B1BCD8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1927" y="3902155"/>
            <a:ext cx="1309189" cy="9743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CEFD13F-9160-478C-9097-60E50BC81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0517" y="3902155"/>
            <a:ext cx="1090495" cy="97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062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8CEF30-441A-439D-B59C-CBCB4356581B}"/>
              </a:ext>
            </a:extLst>
          </p:cNvPr>
          <p:cNvSpPr txBox="1"/>
          <p:nvPr/>
        </p:nvSpPr>
        <p:spPr>
          <a:xfrm>
            <a:off x="295835" y="367547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5. AS</a:t>
            </a:r>
            <a:r>
              <a:rPr lang="ko-KR" altLang="en-US" b="1" dirty="0">
                <a:solidFill>
                  <a:schemeClr val="accent1"/>
                </a:solidFill>
              </a:rPr>
              <a:t> 접수</a:t>
            </a:r>
            <a:r>
              <a:rPr lang="en-US" altLang="ko-KR" b="1" dirty="0">
                <a:solidFill>
                  <a:schemeClr val="accent1"/>
                </a:solidFill>
              </a:rPr>
              <a:t> </a:t>
            </a:r>
            <a:r>
              <a:rPr lang="ko-KR" altLang="en-US" b="1" dirty="0">
                <a:solidFill>
                  <a:schemeClr val="accent1"/>
                </a:solidFill>
              </a:rPr>
              <a:t>열람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CD662F-E07C-4FDD-A6B8-97C2187326F7}"/>
              </a:ext>
            </a:extLst>
          </p:cNvPr>
          <p:cNvCxnSpPr>
            <a:cxnSpLocks/>
          </p:cNvCxnSpPr>
          <p:nvPr/>
        </p:nvCxnSpPr>
        <p:spPr>
          <a:xfrm>
            <a:off x="326175" y="806817"/>
            <a:ext cx="1135483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47286887-1ACB-42E4-B92F-690FDBB42227}"/>
              </a:ext>
            </a:extLst>
          </p:cNvPr>
          <p:cNvSpPr/>
          <p:nvPr/>
        </p:nvSpPr>
        <p:spPr>
          <a:xfrm>
            <a:off x="6535271" y="997609"/>
            <a:ext cx="5477435" cy="55645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8CAB36F-0B93-4250-AE67-97C3E9D6CE64}"/>
              </a:ext>
            </a:extLst>
          </p:cNvPr>
          <p:cNvSpPr/>
          <p:nvPr/>
        </p:nvSpPr>
        <p:spPr>
          <a:xfrm>
            <a:off x="8597152" y="1280697"/>
            <a:ext cx="2940422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뒷바퀴 교체관련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333326-0A45-4853-96C8-3C256C472CAD}"/>
              </a:ext>
            </a:extLst>
          </p:cNvPr>
          <p:cNvSpPr txBox="1"/>
          <p:nvPr/>
        </p:nvSpPr>
        <p:spPr>
          <a:xfrm>
            <a:off x="7100047" y="1283917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9E0FB03-4811-4E09-98EA-5303014A24F2}"/>
              </a:ext>
            </a:extLst>
          </p:cNvPr>
          <p:cNvSpPr/>
          <p:nvPr/>
        </p:nvSpPr>
        <p:spPr>
          <a:xfrm>
            <a:off x="8597144" y="2059377"/>
            <a:ext cx="2940426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010-1234-5678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AAE848-B1E2-40AD-B16F-1F19A6E5EEAB}"/>
              </a:ext>
            </a:extLst>
          </p:cNvPr>
          <p:cNvSpPr txBox="1"/>
          <p:nvPr/>
        </p:nvSpPr>
        <p:spPr>
          <a:xfrm>
            <a:off x="7100039" y="2062597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TEL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8DD7F0-B913-43F7-8C2C-32F760B87B94}"/>
              </a:ext>
            </a:extLst>
          </p:cNvPr>
          <p:cNvSpPr txBox="1"/>
          <p:nvPr/>
        </p:nvSpPr>
        <p:spPr>
          <a:xfrm>
            <a:off x="7109776" y="2445267"/>
            <a:ext cx="148737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픽업위치 </a:t>
            </a:r>
            <a:r>
              <a:rPr lang="en-US" altLang="ko-KR" sz="1500" dirty="0"/>
              <a:t>URL</a:t>
            </a:r>
            <a:endParaRPr lang="ko-KR" altLang="en-US" sz="1500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4FF9A0D-CBAD-4EA2-B8A7-7609FB6819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954131"/>
              </p:ext>
            </p:extLst>
          </p:nvPr>
        </p:nvGraphicFramePr>
        <p:xfrm>
          <a:off x="326175" y="1498985"/>
          <a:ext cx="5877399" cy="333297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5801">
                  <a:extLst>
                    <a:ext uri="{9D8B030D-6E8A-4147-A177-3AD203B41FA5}">
                      <a16:colId xmlns:a16="http://schemas.microsoft.com/office/drawing/2014/main" val="1864438960"/>
                    </a:ext>
                  </a:extLst>
                </a:gridCol>
                <a:gridCol w="2967318">
                  <a:extLst>
                    <a:ext uri="{9D8B030D-6E8A-4147-A177-3AD203B41FA5}">
                      <a16:colId xmlns:a16="http://schemas.microsoft.com/office/drawing/2014/main" val="10749682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31925830"/>
                    </a:ext>
                  </a:extLst>
                </a:gridCol>
                <a:gridCol w="1299880">
                  <a:extLst>
                    <a:ext uri="{9D8B030D-6E8A-4147-A177-3AD203B41FA5}">
                      <a16:colId xmlns:a16="http://schemas.microsoft.com/office/drawing/2014/main" val="453416269"/>
                    </a:ext>
                  </a:extLst>
                </a:gridCol>
              </a:tblGrid>
              <a:tr h="679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Title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user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등록일자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5330269"/>
                  </a:ext>
                </a:extLst>
              </a:tr>
              <a:tr h="9272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</a:t>
                      </a:r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강원도 한계령 오색약수 근처에서 바퀴이상으로</a:t>
                      </a:r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user84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2020.04.08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6825039"/>
                  </a:ext>
                </a:extLst>
              </a:tr>
              <a:tr h="9272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2</a:t>
                      </a:r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잠수교 근처에서 모터이상으로</a:t>
                      </a:r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userAb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2020.04.02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8697771"/>
                  </a:ext>
                </a:extLst>
              </a:tr>
              <a:tr h="7983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3</a:t>
                      </a:r>
                      <a:endParaRPr lang="ko-KR" alt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/>
                        <a:t>뒷바퀴 교체관련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userVVVV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2020.03.29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7636825"/>
                  </a:ext>
                </a:extLst>
              </a:tr>
            </a:tbl>
          </a:graphicData>
        </a:graphic>
      </p:graphicFrame>
      <p:sp>
        <p:nvSpPr>
          <p:cNvPr id="36" name="직사각형 35">
            <a:extLst>
              <a:ext uri="{FF2B5EF4-FFF2-40B4-BE49-F238E27FC236}">
                <a16:creationId xmlns:a16="http://schemas.microsoft.com/office/drawing/2014/main" id="{F3B9703A-7438-4004-BC66-C8F30E67C0B4}"/>
              </a:ext>
            </a:extLst>
          </p:cNvPr>
          <p:cNvSpPr/>
          <p:nvPr/>
        </p:nvSpPr>
        <p:spPr>
          <a:xfrm>
            <a:off x="8597144" y="3925524"/>
            <a:ext cx="2940428" cy="9361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뒷바퀴 펑크 및 디스크 이상으로 교체 수리필요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3D62FA-6F04-4CF1-AABE-FF16398FE1C1}"/>
              </a:ext>
            </a:extLst>
          </p:cNvPr>
          <p:cNvSpPr txBox="1"/>
          <p:nvPr/>
        </p:nvSpPr>
        <p:spPr>
          <a:xfrm>
            <a:off x="7100039" y="3928745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내용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4932C7-D450-4D84-8995-6DC886CA2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0039" y="5086908"/>
            <a:ext cx="1865439" cy="97435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578B90A-5EA0-4682-AC5F-D03B1BCD8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879" y="5086908"/>
            <a:ext cx="1309189" cy="9743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CEFD13F-9160-478C-9097-60E50BC81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3469" y="5086908"/>
            <a:ext cx="1090495" cy="97757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A024EE0-640E-407A-909E-A17D80E42F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7144" y="2455918"/>
            <a:ext cx="2940428" cy="1263510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9D3F0FA4-2472-4318-B0C1-7512DEAA16B6}"/>
              </a:ext>
            </a:extLst>
          </p:cNvPr>
          <p:cNvSpPr/>
          <p:nvPr/>
        </p:nvSpPr>
        <p:spPr>
          <a:xfrm>
            <a:off x="8597144" y="1667107"/>
            <a:ext cx="2940422" cy="3496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userVVVV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160494-B4F0-48EC-850D-DE80DFA83DC2}"/>
              </a:ext>
            </a:extLst>
          </p:cNvPr>
          <p:cNvSpPr txBox="1"/>
          <p:nvPr/>
        </p:nvSpPr>
        <p:spPr>
          <a:xfrm>
            <a:off x="7100039" y="1670327"/>
            <a:ext cx="1497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1523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336</Words>
  <Application>Microsoft Office PowerPoint</Application>
  <PresentationFormat>와이드스크린</PresentationFormat>
  <Paragraphs>147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namkuk</dc:creator>
  <cp:lastModifiedBy>cho namkuk</cp:lastModifiedBy>
  <cp:revision>14</cp:revision>
  <dcterms:created xsi:type="dcterms:W3CDTF">2020-04-05T08:10:52Z</dcterms:created>
  <dcterms:modified xsi:type="dcterms:W3CDTF">2020-04-11T02:56:56Z</dcterms:modified>
</cp:coreProperties>
</file>

<file path=docProps/thumbnail.jpeg>
</file>